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ov" ContentType="video/unknown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ey stone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ogo color"/>
          <p:cNvSpPr/>
          <p:nvPr/>
        </p:nvSpPr>
        <p:spPr>
          <a:xfrm>
            <a:off x="516700" y="504000"/>
            <a:ext cx="839223" cy="12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0" name="Bottom bar"/>
          <p:cNvSpPr/>
          <p:nvPr/>
        </p:nvSpPr>
        <p:spPr>
          <a:xfrm>
            <a:off x="12700" y="13082399"/>
            <a:ext cx="24386400" cy="63360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1" name="UserProfile.Offices.Workarea_{{DocumentLanguage}}text"/>
          <p:cNvSpPr txBox="1"/>
          <p:nvPr/>
        </p:nvSpPr>
        <p:spPr>
          <a:xfrm>
            <a:off x="3562151" y="13300507"/>
            <a:ext cx="679414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828800">
              <a:spcBef>
                <a:spcPts val="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72" name="Form.Datedate"/>
          <p:cNvSpPr txBox="1"/>
          <p:nvPr/>
        </p:nvSpPr>
        <p:spPr>
          <a:xfrm>
            <a:off x="515425" y="13300507"/>
            <a:ext cx="220802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73" name="Top bar"/>
          <p:cNvSpPr/>
          <p:nvPr/>
        </p:nvSpPr>
        <p:spPr>
          <a:xfrm>
            <a:off x="12700" y="-1"/>
            <a:ext cx="24386400" cy="100802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4" name="Title Text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 lIns="0" tIns="0" rIns="0" bIns="0" anchor="b"/>
          <a:lstStyle>
            <a:lvl1pPr defTabSz="1828800">
              <a:lnSpc>
                <a:spcPct val="100000"/>
              </a:lnSpc>
              <a:defRPr b="1" spc="0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 lIns="0" tIns="0" rIns="0" bIns="0"/>
          <a:lstStyle>
            <a:lvl1pPr marL="396000" indent="-396000" defTabSz="1828800">
              <a:spcBef>
                <a:spcPts val="800"/>
              </a:spcBef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12000" indent="-396000" defTabSz="1828800">
              <a:spcBef>
                <a:spcPts val="800"/>
              </a:spcBef>
              <a:buChar char="–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3600" indent="-396000" defTabSz="1828800">
              <a:spcBef>
                <a:spcPts val="800"/>
              </a:spcBef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6000" indent="-396000" defTabSz="1828800">
              <a:spcBef>
                <a:spcPts val="800"/>
              </a:spcBef>
              <a:buChar char="–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23999" indent="-396000" defTabSz="1828800">
              <a:spcBef>
                <a:spcPts val="800"/>
              </a:spcBef>
              <a:buChar char="»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23025600" y="13300507"/>
            <a:ext cx="210469" cy="19738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7" name="Screenshot 2019-06-11 at 10.00.31.png" descr="Screenshot 2019-06-11 at 10.0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25" y="2131200"/>
            <a:ext cx="1988856" cy="3035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ESS.png" descr="E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200" y="504000"/>
            <a:ext cx="2276641" cy="12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516700" y="504000"/>
            <a:ext cx="839223" cy="12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12700" y="13082399"/>
            <a:ext cx="24386400" cy="63360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3562151" y="13300507"/>
            <a:ext cx="679414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828800">
              <a:spcBef>
                <a:spcPts val="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515425" y="13300507"/>
            <a:ext cx="220802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12700" y="-1"/>
            <a:ext cx="24386400" cy="100802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512417" y="7090233"/>
            <a:ext cx="21680058" cy="5412917"/>
          </a:xfrm>
          <a:prstGeom prst="rect">
            <a:avLst/>
          </a:prstGeom>
        </p:spPr>
        <p:txBody>
          <a:bodyPr lIns="0" tIns="0" rIns="0" bIns="0"/>
          <a:lstStyle>
            <a:lvl1pPr defTabSz="1828800">
              <a:lnSpc>
                <a:spcPct val="93000"/>
              </a:lnSpc>
              <a:defRPr b="1" spc="0" sz="1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1" name="Body Level One…"/>
          <p:cNvSpPr txBox="1"/>
          <p:nvPr>
            <p:ph type="body" sz="half" idx="1"/>
          </p:nvPr>
        </p:nvSpPr>
        <p:spPr>
          <a:xfrm>
            <a:off x="506844" y="3409950"/>
            <a:ext cx="21680057" cy="3321309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1828800">
              <a:lnSpc>
                <a:spcPct val="110000"/>
              </a:lnSpc>
              <a:spcBef>
                <a:spcPts val="0"/>
              </a:spcBef>
              <a:buSzTx/>
              <a:buNone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000" indent="-660000" defTabSz="1828800">
              <a:lnSpc>
                <a:spcPct val="110000"/>
              </a:lnSpc>
              <a:spcBef>
                <a:spcPts val="0"/>
              </a:spcBef>
              <a:buChar char="–"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7600" indent="-660000" defTabSz="1828800">
              <a:lnSpc>
                <a:spcPct val="110000"/>
              </a:lnSpc>
              <a:spcBef>
                <a:spcPts val="0"/>
              </a:spcBef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90000" indent="-660000" defTabSz="1828800">
              <a:lnSpc>
                <a:spcPct val="110000"/>
              </a:lnSpc>
              <a:spcBef>
                <a:spcPts val="0"/>
              </a:spcBef>
              <a:buChar char="–"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88000" indent="-660000" defTabSz="1828800">
              <a:lnSpc>
                <a:spcPct val="110000"/>
              </a:lnSpc>
              <a:spcBef>
                <a:spcPts val="0"/>
              </a:spcBef>
              <a:buChar char="»"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23025600" y="13300507"/>
            <a:ext cx="210469" cy="19738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504000"/>
            <a:ext cx="2276641" cy="12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tif"/><Relationship Id="rId3" Type="http://schemas.openxmlformats.org/officeDocument/2006/relationships/image" Target="../media/image49.png"/><Relationship Id="rId4" Type="http://schemas.openxmlformats.org/officeDocument/2006/relationships/image" Target="../media/image3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video" Target="../media/media1.mov"/><Relationship Id="rId6" Type="http://schemas.microsoft.com/office/2007/relationships/media" Target="../media/media1.mov"/><Relationship Id="rId7" Type="http://schemas.openxmlformats.org/officeDocument/2006/relationships/image" Target="../media/image5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5.png"/><Relationship Id="rId3" Type="http://schemas.openxmlformats.org/officeDocument/2006/relationships/image" Target="../media/image2.tif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4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0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www.ill.eu/fileadmin/user_upload/ILL/1_About_ILL/Documentation/NeutronDataBooklet.pdf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Neutron op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Neutron optics</a:t>
            </a:r>
          </a:p>
        </p:txBody>
      </p:sp>
      <p:sp>
        <p:nvSpPr>
          <p:cNvPr id="203" name="Peter Willendrup, DTU Physics &amp; ESS DMSC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Peter Willendrup, DTU Physics &amp; ESS DMSC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5" name="Screenshot 2019-06-11 at 10.00.31.png" descr="Screenshot 2019-06-11 at 10.0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22425" y="229048"/>
            <a:ext cx="3367150" cy="51393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" name="Group"/>
          <p:cNvGrpSpPr/>
          <p:nvPr/>
        </p:nvGrpSpPr>
        <p:grpSpPr>
          <a:xfrm>
            <a:off x="22195825" y="10783231"/>
            <a:ext cx="2120497" cy="2213666"/>
            <a:chOff x="0" y="0"/>
            <a:chExt cx="2120496" cy="2213665"/>
          </a:xfrm>
        </p:grpSpPr>
        <p:sp>
          <p:nvSpPr>
            <p:cNvPr id="206" name="Logo color"/>
            <p:cNvSpPr/>
            <p:nvPr/>
          </p:nvSpPr>
          <p:spPr>
            <a:xfrm>
              <a:off x="7326" y="1322882"/>
              <a:ext cx="341869" cy="498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93599" tIns="93599" rIns="93599" bIns="93599" numCol="1" anchor="t">
              <a:noAutofit/>
            </a:bodyPr>
            <a:lstStyle/>
            <a:p>
              <a:pPr defTabSz="1828800">
                <a:spcBef>
                  <a:spcPts val="1900"/>
                </a:spcBef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0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21766" y="1342778"/>
              <a:ext cx="479998" cy="458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120497" cy="1246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89869" y="1464297"/>
              <a:ext cx="597466" cy="218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82783" y="1318474"/>
              <a:ext cx="375072" cy="509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27928" y="1774569"/>
              <a:ext cx="816033" cy="439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3" name="- And thanks to Ken Andersen ESS for       letting me use a lot of his slides on guides!"/>
          <p:cNvSpPr txBox="1"/>
          <p:nvPr/>
        </p:nvSpPr>
        <p:spPr>
          <a:xfrm>
            <a:off x="12187634" y="11869208"/>
            <a:ext cx="8212932" cy="926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- And thanks to Ken Andersen ESS for </a:t>
            </a:r>
            <a:br/>
            <a:r>
              <a:t>     letting me use a lot of his slides on guides!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9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xfrm>
            <a:off x="23025600" y="13300507"/>
            <a:ext cx="200659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62561"/>
          <a:stretch>
            <a:fillRect/>
          </a:stretch>
        </p:blipFill>
        <p:spPr>
          <a:xfrm>
            <a:off x="3384549" y="6146292"/>
            <a:ext cx="17227871" cy="234584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sp>
        <p:nvSpPr>
          <p:cNvPr id="299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0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2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3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62561"/>
          <a:stretch>
            <a:fillRect/>
          </a:stretch>
        </p:blipFill>
        <p:spPr>
          <a:xfrm>
            <a:off x="3384549" y="6146292"/>
            <a:ext cx="17227871" cy="2345840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2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3384549" y="6146292"/>
            <a:ext cx="17227871" cy="3777467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Line"/>
          <p:cNvSpPr/>
          <p:nvPr/>
        </p:nvSpPr>
        <p:spPr>
          <a:xfrm>
            <a:off x="8737600" y="9259851"/>
            <a:ext cx="4386081" cy="1"/>
          </a:xfrm>
          <a:prstGeom prst="line">
            <a:avLst/>
          </a:prstGeom>
          <a:ln w="50800">
            <a:solidFill>
              <a:srgbClr val="990000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5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6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7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8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9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62561"/>
          <a:stretch>
            <a:fillRect/>
          </a:stretch>
        </p:blipFill>
        <p:spPr>
          <a:xfrm>
            <a:off x="3384549" y="6146292"/>
            <a:ext cx="17227871" cy="234584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8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3384549" y="6146292"/>
            <a:ext cx="17227871" cy="3777467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Line"/>
          <p:cNvSpPr/>
          <p:nvPr/>
        </p:nvSpPr>
        <p:spPr>
          <a:xfrm>
            <a:off x="8737600" y="9259851"/>
            <a:ext cx="4386081" cy="1"/>
          </a:xfrm>
          <a:prstGeom prst="line">
            <a:avLst/>
          </a:prstGeom>
          <a:ln w="50800">
            <a:solidFill>
              <a:srgbClr val="990000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1" name="Line"/>
          <p:cNvSpPr/>
          <p:nvPr/>
        </p:nvSpPr>
        <p:spPr>
          <a:xfrm>
            <a:off x="13639800" y="9285251"/>
            <a:ext cx="3027477" cy="1"/>
          </a:xfrm>
          <a:prstGeom prst="line">
            <a:avLst/>
          </a:prstGeom>
          <a:ln w="50800">
            <a:solidFill>
              <a:srgbClr val="990000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2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3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4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6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8229" y="10076185"/>
            <a:ext cx="17227542" cy="2444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19" t="4638" r="2119" b="42543"/>
          <a:stretch>
            <a:fillRect/>
          </a:stretch>
        </p:blipFill>
        <p:spPr>
          <a:xfrm>
            <a:off x="3384549" y="6146292"/>
            <a:ext cx="17227871" cy="3777467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44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5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e"/>
          <p:cNvSpPr/>
          <p:nvPr/>
        </p:nvSpPr>
        <p:spPr>
          <a:xfrm flipH="1">
            <a:off x="3979663" y="9793277"/>
            <a:ext cx="3030390" cy="1604864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8" name="n/s/cm-2"/>
          <p:cNvSpPr txBox="1"/>
          <p:nvPr/>
        </p:nvSpPr>
        <p:spPr>
          <a:xfrm>
            <a:off x="1722834" y="11076513"/>
            <a:ext cx="1450381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n/s/cm</a:t>
            </a:r>
            <a:r>
              <a:rPr baseline="31999"/>
              <a:t>-2</a:t>
            </a:r>
          </a:p>
        </p:txBody>
      </p:sp>
      <p:sp>
        <p:nvSpPr>
          <p:cNvPr id="349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5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7626" y="3194180"/>
            <a:ext cx="18708748" cy="9894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257" b="89793"/>
          <a:stretch>
            <a:fillRect/>
          </a:stretch>
        </p:blipFill>
        <p:spPr>
          <a:xfrm rot="21589166">
            <a:off x="18790368" y="3194811"/>
            <a:ext cx="2708328" cy="1009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2"/>
                </a:moveTo>
                <a:lnTo>
                  <a:pt x="1112" y="21600"/>
                </a:lnTo>
                <a:lnTo>
                  <a:pt x="21600" y="3606"/>
                </a:lnTo>
                <a:lnTo>
                  <a:pt x="21160" y="0"/>
                </a:lnTo>
                <a:lnTo>
                  <a:pt x="14222" y="1"/>
                </a:lnTo>
                <a:lnTo>
                  <a:pt x="0" y="1249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09" b="90673"/>
          <a:stretch>
            <a:fillRect/>
          </a:stretch>
        </p:blipFill>
        <p:spPr>
          <a:xfrm rot="21245169">
            <a:off x="18817535" y="2815479"/>
            <a:ext cx="2679796" cy="92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1"/>
                </a:moveTo>
                <a:lnTo>
                  <a:pt x="894" y="21600"/>
                </a:lnTo>
                <a:lnTo>
                  <a:pt x="21600" y="1907"/>
                </a:lnTo>
                <a:lnTo>
                  <a:pt x="21385" y="0"/>
                </a:lnTo>
                <a:lnTo>
                  <a:pt x="14374" y="1"/>
                </a:lnTo>
                <a:lnTo>
                  <a:pt x="0" y="13671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14" b="90704"/>
          <a:stretch>
            <a:fillRect/>
          </a:stretch>
        </p:blipFill>
        <p:spPr>
          <a:xfrm rot="21078054">
            <a:off x="18824226" y="2405971"/>
            <a:ext cx="2678808" cy="91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16"/>
                </a:moveTo>
                <a:lnTo>
                  <a:pt x="886" y="21600"/>
                </a:lnTo>
                <a:lnTo>
                  <a:pt x="21600" y="1843"/>
                </a:lnTo>
                <a:lnTo>
                  <a:pt x="21393" y="0"/>
                </a:lnTo>
                <a:lnTo>
                  <a:pt x="14379" y="1"/>
                </a:lnTo>
                <a:lnTo>
                  <a:pt x="0" y="137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2" name="Screenshot 2019-06-18 at 10.41.20.png" descr="Screenshot 2019-06-18 at 10.41.20.png"/>
          <p:cNvPicPr>
            <a:picLocks noChangeAspect="1"/>
          </p:cNvPicPr>
          <p:nvPr/>
        </p:nvPicPr>
        <p:blipFill>
          <a:blip r:embed="rId3">
            <a:extLst/>
          </a:blip>
          <a:srcRect l="37343" t="0" r="35777" b="49905"/>
          <a:stretch>
            <a:fillRect/>
          </a:stretch>
        </p:blipFill>
        <p:spPr>
          <a:xfrm>
            <a:off x="14290516" y="359278"/>
            <a:ext cx="4745106" cy="1449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65" name="1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7626" y="3194180"/>
            <a:ext cx="18708748" cy="9894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0900" y="10145794"/>
            <a:ext cx="16162200" cy="2869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257" b="89793"/>
          <a:stretch>
            <a:fillRect/>
          </a:stretch>
        </p:blipFill>
        <p:spPr>
          <a:xfrm rot="21589166">
            <a:off x="18790368" y="3194811"/>
            <a:ext cx="2708328" cy="1009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2"/>
                </a:moveTo>
                <a:lnTo>
                  <a:pt x="1112" y="21600"/>
                </a:lnTo>
                <a:lnTo>
                  <a:pt x="21600" y="3606"/>
                </a:lnTo>
                <a:lnTo>
                  <a:pt x="21160" y="0"/>
                </a:lnTo>
                <a:lnTo>
                  <a:pt x="14222" y="1"/>
                </a:lnTo>
                <a:lnTo>
                  <a:pt x="0" y="1249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09" b="90673"/>
          <a:stretch>
            <a:fillRect/>
          </a:stretch>
        </p:blipFill>
        <p:spPr>
          <a:xfrm rot="21245169">
            <a:off x="18817535" y="2815479"/>
            <a:ext cx="2679796" cy="92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1"/>
                </a:moveTo>
                <a:lnTo>
                  <a:pt x="894" y="21600"/>
                </a:lnTo>
                <a:lnTo>
                  <a:pt x="21600" y="1907"/>
                </a:lnTo>
                <a:lnTo>
                  <a:pt x="21385" y="0"/>
                </a:lnTo>
                <a:lnTo>
                  <a:pt x="14374" y="1"/>
                </a:lnTo>
                <a:lnTo>
                  <a:pt x="0" y="13671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14" b="90704"/>
          <a:stretch>
            <a:fillRect/>
          </a:stretch>
        </p:blipFill>
        <p:spPr>
          <a:xfrm rot="21078054">
            <a:off x="18824226" y="2405971"/>
            <a:ext cx="2678808" cy="91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16"/>
                </a:moveTo>
                <a:lnTo>
                  <a:pt x="886" y="21600"/>
                </a:lnTo>
                <a:lnTo>
                  <a:pt x="21600" y="1843"/>
                </a:lnTo>
                <a:lnTo>
                  <a:pt x="21393" y="0"/>
                </a:lnTo>
                <a:lnTo>
                  <a:pt x="14379" y="1"/>
                </a:lnTo>
                <a:lnTo>
                  <a:pt x="0" y="137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2" name="Screenshot 2019-06-18 at 10.41.20.png" descr="Screenshot 2019-06-18 at 10.41.20.png"/>
          <p:cNvPicPr>
            <a:picLocks noChangeAspect="1"/>
          </p:cNvPicPr>
          <p:nvPr/>
        </p:nvPicPr>
        <p:blipFill>
          <a:blip r:embed="rId4">
            <a:extLst/>
          </a:blip>
          <a:srcRect l="37343" t="0" r="35777" b="49905"/>
          <a:stretch>
            <a:fillRect/>
          </a:stretch>
        </p:blipFill>
        <p:spPr>
          <a:xfrm>
            <a:off x="14290516" y="359278"/>
            <a:ext cx="4745106" cy="1449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IMG_2342.jpg" descr="IMG_234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8072" y="1178718"/>
            <a:ext cx="15484079" cy="116158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sp>
        <p:nvSpPr>
          <p:cNvPr id="375" name="Neutron guides in bunker @ PSI"/>
          <p:cNvSpPr txBox="1"/>
          <p:nvPr>
            <p:ph type="title"/>
          </p:nvPr>
        </p:nvSpPr>
        <p:spPr>
          <a:xfrm>
            <a:off x="4908351" y="888923"/>
            <a:ext cx="18624750" cy="19454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Neutron guides in bunker @ PSI</a:t>
            </a:r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7" name="Text"/>
          <p:cNvSpPr/>
          <p:nvPr/>
        </p:nvSpPr>
        <p:spPr>
          <a:xfrm>
            <a:off x="11696402" y="6549925"/>
            <a:ext cx="989731" cy="602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0183" tIns="40183" rIns="40183" bIns="40183">
            <a:spAutoFit/>
          </a:bodyPr>
          <a:lstStyle>
            <a:lvl1pPr defTabSz="910828">
              <a:spcBef>
                <a:spcPts val="0"/>
              </a:spcBef>
              <a:buClr>
                <a:srgbClr val="000000"/>
              </a:buClr>
              <a:defRPr sz="3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378" name="Text"/>
          <p:cNvSpPr/>
          <p:nvPr/>
        </p:nvSpPr>
        <p:spPr>
          <a:xfrm>
            <a:off x="11830347" y="6683871"/>
            <a:ext cx="989731" cy="602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0183" tIns="40183" rIns="40183" bIns="40183">
            <a:spAutoFit/>
          </a:bodyPr>
          <a:lstStyle>
            <a:lvl1pPr defTabSz="910828">
              <a:spcBef>
                <a:spcPts val="0"/>
              </a:spcBef>
              <a:buClr>
                <a:srgbClr val="000000"/>
              </a:buClr>
              <a:defRPr sz="3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379" name="Text"/>
          <p:cNvSpPr txBox="1"/>
          <p:nvPr/>
        </p:nvSpPr>
        <p:spPr>
          <a:xfrm>
            <a:off x="9787334" y="6636047"/>
            <a:ext cx="758032" cy="4566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80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667" y="10490874"/>
            <a:ext cx="4185620" cy="2293112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- think optical fiber,  however not total  internal, rather total  external reflection"/>
          <p:cNvSpPr txBox="1"/>
          <p:nvPr/>
        </p:nvSpPr>
        <p:spPr>
          <a:xfrm>
            <a:off x="406606" y="8372430"/>
            <a:ext cx="3627042" cy="1866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- think optical fiber, </a:t>
            </a:r>
            <a:br/>
            <a:r>
              <a:t>however not total </a:t>
            </a:r>
            <a:br/>
            <a:r>
              <a:t>internal, rather total </a:t>
            </a:r>
            <a:br/>
            <a:r>
              <a:t>external reflection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flection: Snell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Reflection: Snell’s Law</a:t>
            </a:r>
          </a:p>
        </p:txBody>
      </p:sp>
      <p:sp>
        <p:nvSpPr>
          <p:cNvPr id="38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6660" y="2957792"/>
            <a:ext cx="16850680" cy="1060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Rectangle"/>
          <p:cNvSpPr/>
          <p:nvPr/>
        </p:nvSpPr>
        <p:spPr>
          <a:xfrm>
            <a:off x="10058400" y="10090480"/>
            <a:ext cx="4796136" cy="240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8" name="Rectangle"/>
          <p:cNvSpPr/>
          <p:nvPr/>
        </p:nvSpPr>
        <p:spPr>
          <a:xfrm>
            <a:off x="3423344" y="7055891"/>
            <a:ext cx="17772857" cy="5134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flection: Snell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Reflection: Snell’s Law</a:t>
            </a:r>
          </a:p>
        </p:txBody>
      </p:sp>
      <p:sp>
        <p:nvSpPr>
          <p:cNvPr id="39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6660" y="2957792"/>
            <a:ext cx="16850680" cy="1060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"/>
          <p:cNvSpPr/>
          <p:nvPr/>
        </p:nvSpPr>
        <p:spPr>
          <a:xfrm>
            <a:off x="10058400" y="10090480"/>
            <a:ext cx="4796136" cy="240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5" name="Rectangle"/>
          <p:cNvSpPr/>
          <p:nvPr/>
        </p:nvSpPr>
        <p:spPr>
          <a:xfrm>
            <a:off x="14630400" y="7055891"/>
            <a:ext cx="6565801" cy="5134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Neutron optics - sub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1828800">
              <a:lnSpc>
                <a:spcPct val="100000"/>
              </a:lnSpc>
              <a:defRPr b="1" spc="0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Neutron optics - subtopics</a:t>
            </a:r>
          </a:p>
        </p:txBody>
      </p:sp>
      <p:sp>
        <p:nvSpPr>
          <p:cNvPr id="216" name="Key properties of the neutr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properties of the neutron</a:t>
            </a:r>
          </a:p>
          <a:p>
            <a:pPr/>
          </a:p>
          <a:p>
            <a:pPr/>
            <a:r>
              <a:t>Transporting the beam</a:t>
            </a:r>
          </a:p>
          <a:p>
            <a:pPr lvl="1">
              <a:buChar char="•"/>
            </a:pPr>
            <a:r>
              <a:t>Neutron guides and how they work</a:t>
            </a:r>
          </a:p>
          <a:p>
            <a:pPr lvl="1">
              <a:buChar char="•"/>
            </a:pPr>
          </a:p>
          <a:p>
            <a:pPr/>
            <a:r>
              <a:t>Tailoring the beam</a:t>
            </a:r>
          </a:p>
          <a:p>
            <a:pPr lvl="1">
              <a:buChar char="•"/>
            </a:pPr>
            <a:r>
              <a:t>Spatially</a:t>
            </a:r>
          </a:p>
          <a:p>
            <a:pPr lvl="1">
              <a:buChar char="•"/>
            </a:pPr>
            <a:r>
              <a:t>Directionally</a:t>
            </a:r>
          </a:p>
          <a:p>
            <a:pPr lvl="1">
              <a:buChar char="•"/>
            </a:pPr>
            <a:r>
              <a:t>Temporally</a:t>
            </a:r>
          </a:p>
          <a:p>
            <a:pPr lvl="1">
              <a:buChar char="•"/>
            </a:pPr>
            <a:r>
              <a:t>Energetically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flection: Snell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Reflection: Snell’s Law</a:t>
            </a:r>
          </a:p>
        </p:txBody>
      </p:sp>
      <p:sp>
        <p:nvSpPr>
          <p:cNvPr id="39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6660" y="2957792"/>
            <a:ext cx="16850680" cy="10601064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Rectangle"/>
          <p:cNvSpPr/>
          <p:nvPr/>
        </p:nvSpPr>
        <p:spPr>
          <a:xfrm>
            <a:off x="10058400" y="10090480"/>
            <a:ext cx="4796136" cy="240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7402" t="67639" r="33711" b="10972"/>
          <a:stretch>
            <a:fillRect/>
          </a:stretch>
        </p:blipFill>
        <p:spPr>
          <a:xfrm>
            <a:off x="18095593" y="11814852"/>
            <a:ext cx="1989445" cy="926715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H. Maier-Leibnitz and T. Springer Reactor Science and Technology 1963. Vol. 17. pp. 217 to 225"/>
          <p:cNvSpPr txBox="1"/>
          <p:nvPr/>
        </p:nvSpPr>
        <p:spPr>
          <a:xfrm>
            <a:off x="8286489" y="311426"/>
            <a:ext cx="1582472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25400">
              <a:spcBef>
                <a:spcPts val="0"/>
              </a:spcBef>
              <a:tabLst>
                <a:tab pos="711200" algn="l"/>
                <a:tab pos="1422400" algn="l"/>
                <a:tab pos="2133600" algn="l"/>
                <a:tab pos="2844800" algn="l"/>
                <a:tab pos="3556000" algn="l"/>
                <a:tab pos="4267200" algn="l"/>
                <a:tab pos="4978400" algn="l"/>
                <a:tab pos="5689600" algn="l"/>
                <a:tab pos="6400800" algn="l"/>
                <a:tab pos="7112000" algn="l"/>
                <a:tab pos="7823200" algn="l"/>
                <a:tab pos="8534400" algn="l"/>
              </a:tabLst>
              <a:defRPr sz="2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H. Maier-Leibnitz and T. Springer Reactor Science and Technology 1963. Vol. 17. pp. 217 to 225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131" r="0" b="0"/>
          <a:stretch>
            <a:fillRect/>
          </a:stretch>
        </p:blipFill>
        <p:spPr>
          <a:xfrm>
            <a:off x="2490652" y="3309838"/>
            <a:ext cx="19402696" cy="1040616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777" r="0" b="0"/>
          <a:stretch>
            <a:fillRect/>
          </a:stretch>
        </p:blipFill>
        <p:spPr>
          <a:xfrm>
            <a:off x="2490652" y="3261320"/>
            <a:ext cx="19402696" cy="1045468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56" r="0" b="0"/>
          <a:stretch>
            <a:fillRect/>
          </a:stretch>
        </p:blipFill>
        <p:spPr>
          <a:xfrm>
            <a:off x="2490652" y="3299618"/>
            <a:ext cx="19402696" cy="10416382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132" r="0" b="0"/>
          <a:stretch>
            <a:fillRect/>
          </a:stretch>
        </p:blipFill>
        <p:spPr>
          <a:xfrm>
            <a:off x="2490652" y="3310036"/>
            <a:ext cx="19402696" cy="1040596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3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132" r="0" b="0"/>
          <a:stretch>
            <a:fillRect/>
          </a:stretch>
        </p:blipFill>
        <p:spPr>
          <a:xfrm>
            <a:off x="2490652" y="3310036"/>
            <a:ext cx="19402696" cy="10405964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8" name="Line"/>
          <p:cNvSpPr/>
          <p:nvPr/>
        </p:nvSpPr>
        <p:spPr>
          <a:xfrm>
            <a:off x="5698203" y="6248399"/>
            <a:ext cx="10979150" cy="6553400"/>
          </a:xfrm>
          <a:prstGeom prst="line">
            <a:avLst/>
          </a:prstGeom>
          <a:ln w="127000">
            <a:solidFill>
              <a:srgbClr val="990000"/>
            </a:solidFill>
            <a:tailEnd type="triangle"/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2" name="Connection Line"/>
          <p:cNvSpPr/>
          <p:nvPr/>
        </p:nvSpPr>
        <p:spPr>
          <a:xfrm>
            <a:off x="14016104" y="9209054"/>
            <a:ext cx="657558" cy="192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26" h="21600" fill="norm" stroke="1" extrusionOk="0">
                <a:moveTo>
                  <a:pt x="0" y="21600"/>
                </a:moveTo>
                <a:cubicBezTo>
                  <a:pt x="18107" y="16002"/>
                  <a:pt x="21600" y="8802"/>
                  <a:pt x="10480" y="0"/>
                </a:cubicBezTo>
              </a:path>
            </a:pathLst>
          </a:custGeom>
          <a:ln w="101600">
            <a:solidFill>
              <a:srgbClr val="990000"/>
            </a:solidFill>
          </a:ln>
        </p:spPr>
        <p:txBody>
          <a:bodyPr/>
          <a:lstStyle/>
          <a:p>
            <a:pPr/>
          </a:p>
        </p:txBody>
      </p:sp>
      <p:sp>
        <p:nvSpPr>
          <p:cNvPr id="430" name="2𝝧"/>
          <p:cNvSpPr txBox="1"/>
          <p:nvPr/>
        </p:nvSpPr>
        <p:spPr>
          <a:xfrm>
            <a:off x="15094385" y="9125247"/>
            <a:ext cx="935036" cy="846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spcBef>
                <a:spcPts val="1900"/>
              </a:spcBef>
              <a:defRPr b="1" sz="5800">
                <a:solidFill>
                  <a:srgbClr val="7A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2𝝧</a:t>
            </a:r>
          </a:p>
        </p:txBody>
      </p:sp>
      <p:sp>
        <p:nvSpPr>
          <p:cNvPr id="431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3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263" r="0" b="0"/>
          <a:stretch>
            <a:fillRect/>
          </a:stretch>
        </p:blipFill>
        <p:spPr>
          <a:xfrm>
            <a:off x="2490652" y="3327995"/>
            <a:ext cx="19402696" cy="10388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4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51" r="0" b="0"/>
          <a:stretch>
            <a:fillRect/>
          </a:stretch>
        </p:blipFill>
        <p:spPr>
          <a:xfrm>
            <a:off x="2490652" y="3298924"/>
            <a:ext cx="19402696" cy="10417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4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448" r="0" b="0"/>
          <a:stretch>
            <a:fillRect/>
          </a:stretch>
        </p:blipFill>
        <p:spPr>
          <a:xfrm>
            <a:off x="2490652" y="3353296"/>
            <a:ext cx="19402696" cy="10362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5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750" r="0" b="0"/>
          <a:stretch>
            <a:fillRect/>
          </a:stretch>
        </p:blipFill>
        <p:spPr>
          <a:xfrm>
            <a:off x="2490652" y="3257649"/>
            <a:ext cx="19402696" cy="10458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"/>
          <p:cNvSpPr/>
          <p:nvPr/>
        </p:nvSpPr>
        <p:spPr>
          <a:xfrm>
            <a:off x="3460607" y="6234044"/>
            <a:ext cx="7414858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2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3562" y="1880055"/>
            <a:ext cx="6173860" cy="4338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68853" y="6389891"/>
            <a:ext cx="1523207" cy="2030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0757" y="9123869"/>
            <a:ext cx="17542486" cy="281082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228" name="Group"/>
          <p:cNvGrpSpPr/>
          <p:nvPr/>
        </p:nvGrpSpPr>
        <p:grpSpPr>
          <a:xfrm>
            <a:off x="3611111" y="6304749"/>
            <a:ext cx="6387440" cy="995852"/>
            <a:chOff x="0" y="0"/>
            <a:chExt cx="6387439" cy="995850"/>
          </a:xfrm>
        </p:grpSpPr>
        <p:pic>
          <p:nvPicPr>
            <p:cNvPr id="22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34856" cy="99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533638" y="227078"/>
              <a:ext cx="1853802" cy="479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,"/>
            <p:cNvSpPr txBox="1"/>
            <p:nvPr/>
          </p:nvSpPr>
          <p:spPr>
            <a:xfrm>
              <a:off x="3393335" y="179678"/>
              <a:ext cx="291587" cy="622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2987" tIns="82987" rIns="82987" bIns="82987" numCol="1" anchor="t">
              <a:spAutoFit/>
            </a:bodyPr>
            <a:lstStyle>
              <a:lvl1pPr algn="r" defTabSz="1659751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,</a:t>
              </a:r>
            </a:p>
          </p:txBody>
        </p:sp>
      </p:grpSp>
      <p:pic>
        <p:nvPicPr>
          <p:cNvPr id="22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07250" y="7864228"/>
            <a:ext cx="8497648" cy="479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70790" y="2620512"/>
            <a:ext cx="9191864" cy="285693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3460607" y="7617169"/>
            <a:ext cx="9021389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38125" y="12254242"/>
            <a:ext cx="10274375" cy="426485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Mr. Neutron"/>
          <p:cNvSpPr txBox="1"/>
          <p:nvPr/>
        </p:nvSpPr>
        <p:spPr>
          <a:xfrm>
            <a:off x="17238612" y="8299326"/>
            <a:ext cx="1770989" cy="511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2987" tIns="82987" rIns="82987" bIns="82987">
            <a:spAutoFit/>
          </a:bodyPr>
          <a:lstStyle>
            <a:lvl1pPr defTabSz="1659751">
              <a:spcBef>
                <a:spcPts val="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Mr. Neutron</a:t>
            </a:r>
          </a:p>
        </p:txBody>
      </p:sp>
      <p:sp>
        <p:nvSpPr>
          <p:cNvPr id="234" name="The neutron - a reminder"/>
          <p:cNvSpPr txBox="1"/>
          <p:nvPr>
            <p:ph type="title"/>
          </p:nvPr>
        </p:nvSpPr>
        <p:spPr>
          <a:xfrm>
            <a:off x="4146351" y="-217432"/>
            <a:ext cx="18624750" cy="1945433"/>
          </a:xfrm>
          <a:prstGeom prst="rect">
            <a:avLst/>
          </a:prstGeom>
        </p:spPr>
        <p:txBody>
          <a:bodyPr/>
          <a:lstStyle/>
          <a:p>
            <a:pPr/>
            <a:r>
              <a:t>The neutron - a reminder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5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33" r="0" b="0"/>
          <a:stretch>
            <a:fillRect/>
          </a:stretch>
        </p:blipFill>
        <p:spPr>
          <a:xfrm>
            <a:off x="2490652" y="3296443"/>
            <a:ext cx="19402696" cy="10419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911" r="0" b="0"/>
          <a:stretch>
            <a:fillRect/>
          </a:stretch>
        </p:blipFill>
        <p:spPr>
          <a:xfrm>
            <a:off x="2490652" y="3279675"/>
            <a:ext cx="19402696" cy="10436325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Mezei, F.; Dagleish, P. A. Communications on Physics 1977, Volume 2, Issue 2, pp. 41-3"/>
          <p:cNvSpPr txBox="1"/>
          <p:nvPr/>
        </p:nvSpPr>
        <p:spPr>
          <a:xfrm>
            <a:off x="9789348" y="761198"/>
            <a:ext cx="1464723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25400">
              <a:spcBef>
                <a:spcPts val="0"/>
              </a:spcBef>
              <a:tabLst>
                <a:tab pos="711200" algn="l"/>
                <a:tab pos="1422400" algn="l"/>
                <a:tab pos="2133600" algn="l"/>
                <a:tab pos="2844800" algn="l"/>
                <a:tab pos="3556000" algn="l"/>
                <a:tab pos="4267200" algn="l"/>
                <a:tab pos="4978400" algn="l"/>
                <a:tab pos="5689600" algn="l"/>
                <a:tab pos="6400800" algn="l"/>
                <a:tab pos="7112000" algn="l"/>
                <a:tab pos="7823200" algn="l"/>
                <a:tab pos="8534400" algn="l"/>
              </a:tabLst>
              <a:defRPr sz="2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Mezei, F.; Dagleish, P. A. Communications on Physics 1977, Volume 2, Issue 2, pp. 41-3 </a:t>
            </a:r>
          </a:p>
        </p:txBody>
      </p:sp>
      <p:sp>
        <p:nvSpPr>
          <p:cNvPr id="463" name="Mezei, F.; Communications on Physics 1976, Volume 1, Issue 3, pp. 81-85"/>
          <p:cNvSpPr txBox="1"/>
          <p:nvPr/>
        </p:nvSpPr>
        <p:spPr>
          <a:xfrm>
            <a:off x="9776725" y="323665"/>
            <a:ext cx="1195582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25400">
              <a:spcBef>
                <a:spcPts val="0"/>
              </a:spcBef>
              <a:tabLst>
                <a:tab pos="711200" algn="l"/>
                <a:tab pos="1422400" algn="l"/>
                <a:tab pos="2133600" algn="l"/>
                <a:tab pos="2844800" algn="l"/>
                <a:tab pos="3556000" algn="l"/>
                <a:tab pos="4267200" algn="l"/>
                <a:tab pos="4978400" algn="l"/>
                <a:tab pos="5689600" algn="l"/>
                <a:tab pos="6400800" algn="l"/>
                <a:tab pos="7112000" algn="l"/>
                <a:tab pos="7823200" algn="l"/>
                <a:tab pos="8534400" algn="l"/>
              </a:tabLst>
              <a:defRPr sz="2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Mezei, F.; Communications on Physics 1976, Volume 1, Issue 3, pp. 81-85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1" r="0" b="0"/>
          <a:stretch>
            <a:fillRect/>
          </a:stretch>
        </p:blipFill>
        <p:spPr>
          <a:xfrm>
            <a:off x="1509613" y="2309738"/>
            <a:ext cx="22730096" cy="122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tate-of-the-art Supermirrors (2015?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State-of-the-art Supermirrors (2015?)</a:t>
            </a:r>
          </a:p>
        </p:txBody>
      </p:sp>
      <p:sp>
        <p:nvSpPr>
          <p:cNvPr id="4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1" r="0" b="0"/>
          <a:stretch>
            <a:fillRect/>
          </a:stretch>
        </p:blipFill>
        <p:spPr>
          <a:xfrm>
            <a:off x="1509613" y="2309738"/>
            <a:ext cx="22730096" cy="122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tate-of-the-art Supermirrors (2019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State-of-the-art Supermirrors (2019)</a:t>
            </a:r>
          </a:p>
        </p:txBody>
      </p:sp>
      <p:sp>
        <p:nvSpPr>
          <p:cNvPr id="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2" name="csm_Reflectivity_profiles_of_Ni-Ti___non-depolarising_supermirror_8395cbdd44.png" descr="csm_Reflectivity_profiles_of_Ni-Ti___non-depolarising_supermirror_8395cbdd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8547" y="2902671"/>
            <a:ext cx="19791959" cy="10819605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wiss Neutronics"/>
          <p:cNvSpPr txBox="1"/>
          <p:nvPr/>
        </p:nvSpPr>
        <p:spPr>
          <a:xfrm>
            <a:off x="17013634" y="3029247"/>
            <a:ext cx="5094288" cy="67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b="1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Swiss Neutronics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1" r="0" b="0"/>
          <a:stretch>
            <a:fillRect/>
          </a:stretch>
        </p:blipFill>
        <p:spPr>
          <a:xfrm>
            <a:off x="1509613" y="2309738"/>
            <a:ext cx="22730096" cy="122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State-of-the-art Polarising Supermirrors (2019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State-of-the-art Polarising Supermirrors (2019)</a:t>
            </a:r>
          </a:p>
        </p:txBody>
      </p:sp>
      <p:sp>
        <p:nvSpPr>
          <p:cNvPr id="4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8" name="csm_Reflectivity_profiles_of_Ni-Ti___non-depolarising_supermirror_8395cbdd44.png" descr="csm_Reflectivity_profiles_of_Ni-Ti___non-depolarising_supermirror_8395cbdd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8547" y="2902671"/>
            <a:ext cx="19791959" cy="10819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csm_Spin_dependent_reflectivity_and_polarisation_of_Fe-Si_polarizing_supermirror_m_5.5_b97023edf2.png" descr="csm_Spin_dependent_reflectivity_and_polarisation_of_Fe-Si_polarizing_supermirror_m_5.5_b97023edf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8547" y="3065897"/>
            <a:ext cx="19566498" cy="10696353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wiss Neutronics"/>
          <p:cNvSpPr txBox="1"/>
          <p:nvPr/>
        </p:nvSpPr>
        <p:spPr>
          <a:xfrm>
            <a:off x="17013634" y="3029247"/>
            <a:ext cx="5094288" cy="67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b="1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Swiss Neutronics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What are guide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guides used for?</a:t>
            </a:r>
          </a:p>
        </p:txBody>
      </p:sp>
      <p:sp>
        <p:nvSpPr>
          <p:cNvPr id="48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798" r="0" b="0"/>
          <a:stretch>
            <a:fillRect/>
          </a:stretch>
        </p:blipFill>
        <p:spPr>
          <a:xfrm>
            <a:off x="2490652" y="3264197"/>
            <a:ext cx="19402696" cy="10451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ouble-click to edit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823" r="0" b="0"/>
          <a:stretch>
            <a:fillRect/>
          </a:stretch>
        </p:blipFill>
        <p:spPr>
          <a:xfrm>
            <a:off x="2490652" y="3267670"/>
            <a:ext cx="19402696" cy="10448330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Focusing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Focusing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Double-click to edit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6" r="0" b="0"/>
          <a:stretch>
            <a:fillRect/>
          </a:stretch>
        </p:blipFill>
        <p:spPr>
          <a:xfrm>
            <a:off x="2490652" y="3295451"/>
            <a:ext cx="19402696" cy="10420549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Focusing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Focusing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Focusing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Focusing</a:t>
            </a:r>
          </a:p>
        </p:txBody>
      </p:sp>
      <p:sp>
        <p:nvSpPr>
          <p:cNvPr id="497" name="Double-click to edit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72" r="0" b="0"/>
          <a:stretch>
            <a:fillRect/>
          </a:stretch>
        </p:blipFill>
        <p:spPr>
          <a:xfrm>
            <a:off x="2490652" y="3301801"/>
            <a:ext cx="19402696" cy="10414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patial, directional beam tailoring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Spatial, directional beam tailoring</a:t>
            </a:r>
          </a:p>
        </p:txBody>
      </p:sp>
      <p:sp>
        <p:nvSpPr>
          <p:cNvPr id="502" name="Double-click to edit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453" y="7796410"/>
            <a:ext cx="6027540" cy="4902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pic>
        <p:nvPicPr>
          <p:cNvPr id="505" name="Apr2011_radial_collimator.tiff" descr="Apr2011_radial_collimato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6262" y="5104007"/>
            <a:ext cx="9348146" cy="49291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pic>
        <p:nvPicPr>
          <p:cNvPr id="506" name="IB_C80_AIR.tiff" descr="IB_C80_AIR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052" y="2965152"/>
            <a:ext cx="4027121" cy="38978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sp>
        <p:nvSpPr>
          <p:cNvPr id="507" name="Slit: (configurable) opening in absorbing material"/>
          <p:cNvSpPr txBox="1"/>
          <p:nvPr/>
        </p:nvSpPr>
        <p:spPr>
          <a:xfrm>
            <a:off x="8834834" y="3726653"/>
            <a:ext cx="8732640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Slit: (configurable) opening in absorbing material</a:t>
            </a:r>
          </a:p>
        </p:txBody>
      </p:sp>
      <p:sp>
        <p:nvSpPr>
          <p:cNvPr id="508" name="Collimators: Limiting divergence by sheets of absorbing material"/>
          <p:cNvSpPr txBox="1"/>
          <p:nvPr/>
        </p:nvSpPr>
        <p:spPr>
          <a:xfrm>
            <a:off x="10967665" y="10559253"/>
            <a:ext cx="11532792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Collimators: Limiting divergence by sheets of absorbing material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3460607" y="6234044"/>
            <a:ext cx="7414858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3562" y="1880055"/>
            <a:ext cx="6173860" cy="4338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68853" y="6389891"/>
            <a:ext cx="1523207" cy="2030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0757" y="9123869"/>
            <a:ext cx="17542486" cy="281082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245" name="Group"/>
          <p:cNvGrpSpPr/>
          <p:nvPr/>
        </p:nvGrpSpPr>
        <p:grpSpPr>
          <a:xfrm>
            <a:off x="3611111" y="6304749"/>
            <a:ext cx="6387440" cy="995852"/>
            <a:chOff x="0" y="0"/>
            <a:chExt cx="6387439" cy="995850"/>
          </a:xfrm>
        </p:grpSpPr>
        <p:pic>
          <p:nvPicPr>
            <p:cNvPr id="24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34856" cy="99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533638" y="227078"/>
              <a:ext cx="1853802" cy="479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4" name=","/>
            <p:cNvSpPr txBox="1"/>
            <p:nvPr/>
          </p:nvSpPr>
          <p:spPr>
            <a:xfrm>
              <a:off x="3393335" y="179678"/>
              <a:ext cx="291587" cy="622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2987" tIns="82987" rIns="82987" bIns="82987" numCol="1" anchor="t">
              <a:spAutoFit/>
            </a:bodyPr>
            <a:lstStyle>
              <a:lvl1pPr algn="r" defTabSz="1659751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,</a:t>
              </a:r>
            </a:p>
          </p:txBody>
        </p:sp>
      </p:grpSp>
      <p:pic>
        <p:nvPicPr>
          <p:cNvPr id="24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07250" y="7864228"/>
            <a:ext cx="8497648" cy="479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70790" y="2620512"/>
            <a:ext cx="9191864" cy="285693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ectangle"/>
          <p:cNvSpPr/>
          <p:nvPr/>
        </p:nvSpPr>
        <p:spPr>
          <a:xfrm>
            <a:off x="3460607" y="7617169"/>
            <a:ext cx="9021389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38125" y="12254242"/>
            <a:ext cx="10274375" cy="42648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Mr. Neutron"/>
          <p:cNvSpPr txBox="1"/>
          <p:nvPr/>
        </p:nvSpPr>
        <p:spPr>
          <a:xfrm>
            <a:off x="17238612" y="8299326"/>
            <a:ext cx="1770989" cy="511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2987" tIns="82987" rIns="82987" bIns="82987">
            <a:spAutoFit/>
          </a:bodyPr>
          <a:lstStyle>
            <a:lvl1pPr defTabSz="1659751">
              <a:spcBef>
                <a:spcPts val="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Mr. Neutron</a:t>
            </a:r>
          </a:p>
        </p:txBody>
      </p:sp>
      <p:sp>
        <p:nvSpPr>
          <p:cNvPr id="251" name="The neutron - a reminder"/>
          <p:cNvSpPr txBox="1"/>
          <p:nvPr>
            <p:ph type="title"/>
          </p:nvPr>
        </p:nvSpPr>
        <p:spPr>
          <a:xfrm>
            <a:off x="4146351" y="-217432"/>
            <a:ext cx="18624750" cy="1945433"/>
          </a:xfrm>
          <a:prstGeom prst="rect">
            <a:avLst/>
          </a:prstGeom>
        </p:spPr>
        <p:txBody>
          <a:bodyPr/>
          <a:lstStyle/>
          <a:p>
            <a:pPr/>
            <a:r>
              <a:t>The neutron - a reminder</a:t>
            </a:r>
          </a:p>
        </p:txBody>
      </p:sp>
      <p:sp>
        <p:nvSpPr>
          <p:cNvPr id="252" name="Rounded Rectangle"/>
          <p:cNvSpPr/>
          <p:nvPr/>
        </p:nvSpPr>
        <p:spPr>
          <a:xfrm>
            <a:off x="2805410" y="6186000"/>
            <a:ext cx="8623653" cy="1235130"/>
          </a:xfrm>
          <a:prstGeom prst="roundRect">
            <a:avLst>
              <a:gd name="adj" fmla="val 30847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" name="Rounded Rectangle"/>
          <p:cNvSpPr/>
          <p:nvPr/>
        </p:nvSpPr>
        <p:spPr>
          <a:xfrm>
            <a:off x="14845010" y="8865341"/>
            <a:ext cx="2762404" cy="3327883"/>
          </a:xfrm>
          <a:prstGeom prst="roundRect">
            <a:avLst>
              <a:gd name="adj" fmla="val 13792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4" name="Rounded Rectangle"/>
          <p:cNvSpPr/>
          <p:nvPr/>
        </p:nvSpPr>
        <p:spPr>
          <a:xfrm>
            <a:off x="9003010" y="8865341"/>
            <a:ext cx="2762404" cy="3327883"/>
          </a:xfrm>
          <a:prstGeom prst="roundRect">
            <a:avLst>
              <a:gd name="adj" fmla="val 13792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" name="Rounded Rectangle"/>
          <p:cNvSpPr/>
          <p:nvPr/>
        </p:nvSpPr>
        <p:spPr>
          <a:xfrm>
            <a:off x="6209010" y="8865341"/>
            <a:ext cx="2762404" cy="3327883"/>
          </a:xfrm>
          <a:prstGeom prst="roundRect">
            <a:avLst>
              <a:gd name="adj" fmla="val 13792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328" t="0" r="0" b="0"/>
          <a:stretch>
            <a:fillRect/>
          </a:stretch>
        </p:blipFill>
        <p:spPr>
          <a:xfrm>
            <a:off x="19559872" y="9920887"/>
            <a:ext cx="4738718" cy="3353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DiskChop1.pdf" descr="DiskChop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9773" y="2065481"/>
            <a:ext cx="9658545" cy="9242228"/>
          </a:xfrm>
          <a:prstGeom prst="rect">
            <a:avLst/>
          </a:prstGeom>
          <a:ln w="3175"/>
        </p:spPr>
      </p:pic>
      <p:pic>
        <p:nvPicPr>
          <p:cNvPr id="512" name="r&amp;d2-2.jpg" descr="r&amp;d2-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89261" y="3683980"/>
            <a:ext cx="9187154" cy="6890365"/>
          </a:xfrm>
          <a:prstGeom prst="rect">
            <a:avLst/>
          </a:prstGeom>
          <a:ln w="3175"/>
        </p:spPr>
      </p:pic>
      <p:sp>
        <p:nvSpPr>
          <p:cNvPr id="513" name="Disk Chopper - a “rotating slit”"/>
          <p:cNvSpPr txBox="1"/>
          <p:nvPr>
            <p:ph type="title"/>
          </p:nvPr>
        </p:nvSpPr>
        <p:spPr>
          <a:xfrm>
            <a:off x="3562151" y="1156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Disk Chopper - a “rotating slit”</a:t>
            </a:r>
          </a:p>
        </p:txBody>
      </p:sp>
      <p:sp>
        <p:nvSpPr>
          <p:cNvPr id="514" name="Spatio-temporal tailoring of the beam…"/>
          <p:cNvSpPr txBox="1"/>
          <p:nvPr>
            <p:ph type="body" sz="quarter" idx="1"/>
          </p:nvPr>
        </p:nvSpPr>
        <p:spPr>
          <a:xfrm>
            <a:off x="6965007" y="11524443"/>
            <a:ext cx="15222042" cy="1341221"/>
          </a:xfrm>
          <a:prstGeom prst="rect">
            <a:avLst/>
          </a:prstGeom>
        </p:spPr>
        <p:txBody>
          <a:bodyPr/>
          <a:lstStyle/>
          <a:p>
            <a:pPr/>
            <a:r>
              <a:t>Spatio-temporal tailoring of the beam</a:t>
            </a:r>
          </a:p>
          <a:p>
            <a:pPr/>
            <a:r>
              <a:t>A cascade of these will introduce spectral filtering</a:t>
            </a:r>
          </a:p>
        </p:txBody>
      </p:sp>
      <p:sp>
        <p:nvSpPr>
          <p:cNvPr id="5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6" name="Line"/>
          <p:cNvSpPr/>
          <p:nvPr/>
        </p:nvSpPr>
        <p:spPr>
          <a:xfrm>
            <a:off x="3581400" y="11760200"/>
            <a:ext cx="3029958" cy="0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7" name="c"/>
          <p:cNvSpPr txBox="1"/>
          <p:nvPr/>
        </p:nvSpPr>
        <p:spPr>
          <a:xfrm>
            <a:off x="19271694" y="11375687"/>
            <a:ext cx="215901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18" name="s"/>
          <p:cNvSpPr txBox="1"/>
          <p:nvPr/>
        </p:nvSpPr>
        <p:spPr>
          <a:xfrm>
            <a:off x="19271694" y="10562887"/>
            <a:ext cx="215901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Velocity selector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Velocity selector</a:t>
            </a:r>
          </a:p>
        </p:txBody>
      </p:sp>
      <p:sp>
        <p:nvSpPr>
          <p:cNvPr id="521" name="A sort of “rotating collimator”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/>
          <a:lstStyle/>
          <a:p>
            <a:pPr/>
            <a:r>
              <a:t>A sort of “rotating collimator”</a:t>
            </a:r>
          </a:p>
        </p:txBody>
      </p:sp>
      <p:sp>
        <p:nvSpPr>
          <p:cNvPr id="5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3" name="Figure5_RHS_WEB.tiff" descr="Figure5_RHS_WEB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6253" y="4181574"/>
            <a:ext cx="6325586" cy="6040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pic>
        <p:nvPicPr>
          <p:cNvPr id="524" name="Figure5_centre_WEB.tiff" descr="Figure5_centre_WEB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8264" y="4193269"/>
            <a:ext cx="8063509" cy="60175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sp>
        <p:nvSpPr>
          <p:cNvPr id="525" name="Line"/>
          <p:cNvSpPr/>
          <p:nvPr/>
        </p:nvSpPr>
        <p:spPr>
          <a:xfrm>
            <a:off x="3581400" y="10998200"/>
            <a:ext cx="3029958" cy="0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6" name="Spectral tailoring of the beam"/>
          <p:cNvSpPr txBox="1"/>
          <p:nvPr/>
        </p:nvSpPr>
        <p:spPr>
          <a:xfrm>
            <a:off x="6965007" y="10762443"/>
            <a:ext cx="15222042" cy="471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368280" indent="-368280" defTabSz="1700783">
              <a:spcBef>
                <a:spcPts val="800"/>
              </a:spcBef>
              <a:buSzPct val="100000"/>
              <a:buChar char="•"/>
              <a:defRPr sz="33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Spectral tailoring of the beam</a:t>
            </a:r>
          </a:p>
        </p:txBody>
      </p:sp>
      <p:pic>
        <p:nvPicPr>
          <p:cNvPr id="527" name="frac_delta_lambd.pdf" descr="frac_delta_lambd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45183" y="10593654"/>
            <a:ext cx="3241949" cy="1568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Velocity selector.mov" descr="Velocity selector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7109116" y="5075048"/>
            <a:ext cx="7168135" cy="4253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ILL - SANS instrument D11: a &quot;microscope&quot; for exploring the nanoworld (YouTube)"/>
          <p:cNvSpPr txBox="1"/>
          <p:nvPr/>
        </p:nvSpPr>
        <p:spPr>
          <a:xfrm>
            <a:off x="15993598" y="3369450"/>
            <a:ext cx="72143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914400">
              <a:spcBef>
                <a:spcPts val="0"/>
              </a:spcBef>
              <a:defRPr sz="1800">
                <a:solidFill>
                  <a:srgbClr val="0A0A0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ILL - SANS instrument D11: a "microscope" for exploring the nanoworld</a:t>
            </a:r>
            <a:br/>
            <a:r>
              <a:t>(YouTube)</a:t>
            </a:r>
          </a:p>
        </p:txBody>
      </p:sp>
      <p:sp>
        <p:nvSpPr>
          <p:cNvPr id="530" name="Line"/>
          <p:cNvSpPr/>
          <p:nvPr/>
        </p:nvSpPr>
        <p:spPr>
          <a:xfrm>
            <a:off x="20119339" y="3754400"/>
            <a:ext cx="1" cy="1224001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5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2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2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28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FermiChop.pdf" descr="FermiCh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4363" y="2345531"/>
            <a:ext cx="16716376" cy="9310057"/>
          </a:xfrm>
          <a:prstGeom prst="rect">
            <a:avLst/>
          </a:prstGeom>
          <a:ln w="3175"/>
        </p:spPr>
      </p:pic>
      <p:sp>
        <p:nvSpPr>
          <p:cNvPr id="533" name="Fermi Choppers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Fermi Choppers</a:t>
            </a:r>
          </a:p>
        </p:txBody>
      </p:sp>
      <p:sp>
        <p:nvSpPr>
          <p:cNvPr id="5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5" name="Line"/>
          <p:cNvSpPr/>
          <p:nvPr/>
        </p:nvSpPr>
        <p:spPr>
          <a:xfrm flipH="1" flipV="1">
            <a:off x="8973819" y="7548879"/>
            <a:ext cx="1967156" cy="3369428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6" name="slit-package (can be SM-coated)"/>
          <p:cNvSpPr txBox="1"/>
          <p:nvPr/>
        </p:nvSpPr>
        <p:spPr>
          <a:xfrm>
            <a:off x="10711894" y="10911591"/>
            <a:ext cx="597594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slit-package (can be SM-coated) </a:t>
            </a:r>
          </a:p>
        </p:txBody>
      </p:sp>
      <p:sp>
        <p:nvSpPr>
          <p:cNvPr id="537" name="Spectro-temporal tailoring of the beam, quite monochromatic"/>
          <p:cNvSpPr txBox="1"/>
          <p:nvPr/>
        </p:nvSpPr>
        <p:spPr>
          <a:xfrm>
            <a:off x="6965007" y="12169603"/>
            <a:ext cx="15222042" cy="12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396000" indent="-396000" defTabSz="1828800">
              <a:spcBef>
                <a:spcPts val="800"/>
              </a:spcBef>
              <a:buSzPct val="100000"/>
              <a:buChar char="•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Spectro-temporal tailoring of the beam, quite monochromatic </a:t>
            </a:r>
          </a:p>
        </p:txBody>
      </p:sp>
      <p:sp>
        <p:nvSpPr>
          <p:cNvPr id="538" name="Line"/>
          <p:cNvSpPr/>
          <p:nvPr/>
        </p:nvSpPr>
        <p:spPr>
          <a:xfrm>
            <a:off x="3581400" y="12463893"/>
            <a:ext cx="3029958" cy="1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9" name="Equation"/>
          <p:cNvSpPr txBox="1"/>
          <p:nvPr/>
        </p:nvSpPr>
        <p:spPr>
          <a:xfrm>
            <a:off x="19827248" y="12027013"/>
            <a:ext cx="1621086" cy="8733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num>
                    <m:den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den>
                  </m:f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≈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  <a:endParaRPr sz="3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rystal monochromators (and analyzers)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Crystal monochromators (and analyzers)</a:t>
            </a:r>
          </a:p>
        </p:txBody>
      </p:sp>
      <p:sp>
        <p:nvSpPr>
          <p:cNvPr id="542" name="Spectral tailoring via Bragg’s law"/>
          <p:cNvSpPr txBox="1"/>
          <p:nvPr>
            <p:ph type="body" sz="quarter" idx="1"/>
          </p:nvPr>
        </p:nvSpPr>
        <p:spPr>
          <a:xfrm>
            <a:off x="7097831" y="12159527"/>
            <a:ext cx="18624750" cy="913389"/>
          </a:xfrm>
          <a:prstGeom prst="rect">
            <a:avLst/>
          </a:prstGeom>
        </p:spPr>
        <p:txBody>
          <a:bodyPr/>
          <a:lstStyle/>
          <a:p>
            <a:pPr/>
            <a:r>
              <a:t>Spectral tailoring via Bragg’s law</a:t>
            </a:r>
          </a:p>
        </p:txBody>
      </p:sp>
      <p:sp>
        <p:nvSpPr>
          <p:cNvPr id="5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4" name="37744f0177.tiff" descr="37744f017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4376" y="4645026"/>
            <a:ext cx="5692677" cy="63490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pic>
        <p:nvPicPr>
          <p:cNvPr id="545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9953" y="4669372"/>
            <a:ext cx="8398372" cy="63003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sp>
        <p:nvSpPr>
          <p:cNvPr id="546" name="Line"/>
          <p:cNvSpPr/>
          <p:nvPr/>
        </p:nvSpPr>
        <p:spPr>
          <a:xfrm>
            <a:off x="3581400" y="12463893"/>
            <a:ext cx="3029958" cy="1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47" name="n_lambda=2d_sin(.pdf" descr="n_lambda=2d_sin(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46396" y="12194887"/>
            <a:ext cx="2772823" cy="468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frac_delta_lambd.pdf" descr="frac_delta_lambd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403582" y="11972427"/>
            <a:ext cx="1668456" cy="913389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PG"/>
          <p:cNvSpPr txBox="1"/>
          <p:nvPr/>
        </p:nvSpPr>
        <p:spPr>
          <a:xfrm>
            <a:off x="20986568" y="11602229"/>
            <a:ext cx="489782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PG</a:t>
            </a:r>
          </a:p>
        </p:txBody>
      </p:sp>
      <p:sp>
        <p:nvSpPr>
          <p:cNvPr id="550" name="Often far from being perfect single crystals…"/>
          <p:cNvSpPr txBox="1"/>
          <p:nvPr/>
        </p:nvSpPr>
        <p:spPr>
          <a:xfrm>
            <a:off x="18494454" y="6645562"/>
            <a:ext cx="5223272" cy="4721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Often far from being perfect</a:t>
            </a:r>
            <a:br/>
            <a:r>
              <a:t>single crystals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Various means of increasing </a:t>
            </a:r>
            <a:br/>
            <a:r>
              <a:t>crystal </a:t>
            </a:r>
            <a:r>
              <a:rPr b="1"/>
              <a:t>mosaicity</a:t>
            </a:r>
            <a:r>
              <a:t> are used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         impacts divergence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br/>
            <a:r>
              <a:t>             focusing geometries</a:t>
            </a:r>
          </a:p>
        </p:txBody>
      </p:sp>
      <p:sp>
        <p:nvSpPr>
          <p:cNvPr id="551" name="Line"/>
          <p:cNvSpPr/>
          <p:nvPr/>
        </p:nvSpPr>
        <p:spPr>
          <a:xfrm>
            <a:off x="18221225" y="9906000"/>
            <a:ext cx="1678108" cy="0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2" name="Line"/>
          <p:cNvSpPr/>
          <p:nvPr/>
        </p:nvSpPr>
        <p:spPr>
          <a:xfrm>
            <a:off x="18221225" y="11093723"/>
            <a:ext cx="1678108" cy="1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53" name="mosaic.jpg" descr="mosaic.jpg"/>
          <p:cNvPicPr>
            <a:picLocks noChangeAspect="1"/>
          </p:cNvPicPr>
          <p:nvPr/>
        </p:nvPicPr>
        <p:blipFill>
          <a:blip r:embed="rId6">
            <a:extLst/>
          </a:blip>
          <a:srcRect l="22300" t="10808" r="28670" b="38621"/>
          <a:stretch>
            <a:fillRect/>
          </a:stretch>
        </p:blipFill>
        <p:spPr>
          <a:xfrm>
            <a:off x="19004832" y="4070908"/>
            <a:ext cx="4119630" cy="2360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Rounded Rectangle"/>
          <p:cNvSpPr/>
          <p:nvPr/>
        </p:nvSpPr>
        <p:spPr>
          <a:xfrm>
            <a:off x="14617700" y="12039600"/>
            <a:ext cx="451681" cy="862588"/>
          </a:xfrm>
          <a:prstGeom prst="roundRect">
            <a:avLst>
              <a:gd name="adj" fmla="val 28646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Filters…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Filters…</a:t>
            </a:r>
          </a:p>
        </p:txBody>
      </p:sp>
      <p:sp>
        <p:nvSpPr>
          <p:cNvPr id="557" name="Double-click to edit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4783" r="0" b="0"/>
          <a:stretch>
            <a:fillRect/>
          </a:stretch>
        </p:blipFill>
        <p:spPr>
          <a:xfrm>
            <a:off x="5735213" y="3198623"/>
            <a:ext cx="15133533" cy="967224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Freund, NIM 213 495 (1983)"/>
          <p:cNvSpPr txBox="1"/>
          <p:nvPr/>
        </p:nvSpPr>
        <p:spPr>
          <a:xfrm>
            <a:off x="16438271" y="3463751"/>
            <a:ext cx="4179218" cy="3828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spcBef>
                <a:spcPts val="0"/>
              </a:spcBef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Freund, NIM 213 495 (1983)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chniques for neutron-optical design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Techniques for neutron-optical design</a:t>
            </a:r>
          </a:p>
        </p:txBody>
      </p:sp>
      <p:sp>
        <p:nvSpPr>
          <p:cNvPr id="5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126" r="0" b="0"/>
          <a:stretch>
            <a:fillRect/>
          </a:stretch>
        </p:blipFill>
        <p:spPr>
          <a:xfrm>
            <a:off x="1413692" y="3248282"/>
            <a:ext cx="19402696" cy="104067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1" name="Group"/>
          <p:cNvGrpSpPr/>
          <p:nvPr/>
        </p:nvGrpSpPr>
        <p:grpSpPr>
          <a:xfrm>
            <a:off x="15388625" y="5180461"/>
            <a:ext cx="2236338" cy="2334598"/>
            <a:chOff x="0" y="0"/>
            <a:chExt cx="2236337" cy="2334596"/>
          </a:xfrm>
        </p:grpSpPr>
        <p:sp>
          <p:nvSpPr>
            <p:cNvPr id="565" name="Logo color"/>
            <p:cNvSpPr/>
            <p:nvPr/>
          </p:nvSpPr>
          <p:spPr>
            <a:xfrm>
              <a:off x="7726" y="1395151"/>
              <a:ext cx="360546" cy="52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93599" tIns="93599" rIns="93599" bIns="93599" numCol="1" anchor="t">
              <a:noAutofit/>
            </a:bodyPr>
            <a:lstStyle/>
            <a:p>
              <a:pPr defTabSz="1828800">
                <a:spcBef>
                  <a:spcPts val="1900"/>
                </a:spcBef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66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99436" y="1416134"/>
              <a:ext cx="506221" cy="483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7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236338" cy="1314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8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33019" y="1544291"/>
              <a:ext cx="630106" cy="230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9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03694" y="1390502"/>
              <a:ext cx="395562" cy="5374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0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62231" y="1871513"/>
              <a:ext cx="860613" cy="463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uide_bot McStas Optimisation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Guide_bot McStas Optimisation</a:t>
            </a:r>
          </a:p>
        </p:txBody>
      </p:sp>
      <p:sp>
        <p:nvSpPr>
          <p:cNvPr id="574" name="Double-click to edit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799" r="0" b="0"/>
          <a:stretch>
            <a:fillRect/>
          </a:stretch>
        </p:blipFill>
        <p:spPr>
          <a:xfrm>
            <a:off x="2490652" y="3264296"/>
            <a:ext cx="19402696" cy="10451704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https://github.com/mads-bertelsen/guide_bot"/>
          <p:cNvSpPr txBox="1"/>
          <p:nvPr/>
        </p:nvSpPr>
        <p:spPr>
          <a:xfrm>
            <a:off x="4486374" y="9633247"/>
            <a:ext cx="8032552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https://github.com/mads-bertelsen/guide_bot</a:t>
            </a:r>
          </a:p>
        </p:txBody>
      </p:sp>
      <p:grpSp>
        <p:nvGrpSpPr>
          <p:cNvPr id="584" name="Group"/>
          <p:cNvGrpSpPr/>
          <p:nvPr/>
        </p:nvGrpSpPr>
        <p:grpSpPr>
          <a:xfrm>
            <a:off x="72425" y="5907093"/>
            <a:ext cx="2236338" cy="2334598"/>
            <a:chOff x="0" y="0"/>
            <a:chExt cx="2236337" cy="2334596"/>
          </a:xfrm>
        </p:grpSpPr>
        <p:sp>
          <p:nvSpPr>
            <p:cNvPr id="578" name="Logo color"/>
            <p:cNvSpPr/>
            <p:nvPr/>
          </p:nvSpPr>
          <p:spPr>
            <a:xfrm>
              <a:off x="7726" y="1395151"/>
              <a:ext cx="360546" cy="52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93599" tIns="93599" rIns="93599" bIns="93599" numCol="1" anchor="t">
              <a:noAutofit/>
            </a:bodyPr>
            <a:lstStyle/>
            <a:p>
              <a:pPr defTabSz="1828800">
                <a:spcBef>
                  <a:spcPts val="1900"/>
                </a:spcBef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79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99436" y="1416134"/>
              <a:ext cx="506221" cy="483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0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236338" cy="1314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33019" y="1544291"/>
              <a:ext cx="630106" cy="230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03694" y="1390502"/>
              <a:ext cx="395562" cy="5374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3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62231" y="1871513"/>
              <a:ext cx="860613" cy="463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iterature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Literature</a:t>
            </a:r>
          </a:p>
        </p:txBody>
      </p:sp>
      <p:sp>
        <p:nvSpPr>
          <p:cNvPr id="587" name="G. L. Squires: Introduction to the Theory of Thermal Neutron Scattering, Cambridge Great all-round resource for understanding neutron-matter interaction…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/>
          <a:lstStyle/>
          <a:p>
            <a:pPr marL="380160" indent="-380160" defTabSz="1755647">
              <a:defRPr sz="3455"/>
            </a:pPr>
            <a:r>
              <a:t>G. L. Squires: Introduction to the Theory of Thermal Neutron Scattering, Cambridge</a:t>
            </a:r>
            <a:br/>
            <a:r>
              <a:t>Great all-round resource for understanding neutron-matter interaction</a:t>
            </a:r>
          </a:p>
          <a:p>
            <a:pPr marL="380160" indent="-380160" defTabSz="1755647">
              <a:defRPr sz="3455"/>
            </a:pPr>
          </a:p>
          <a:p>
            <a:pPr marL="380160" indent="-380160" defTabSz="1755647">
              <a:defRPr sz="3455"/>
            </a:pPr>
            <a:r>
              <a:t>V. F. Sears: Neutron Optics, Oxford University Press 1989</a:t>
            </a:r>
            <a:br/>
            <a:r>
              <a:t>Theoretically rigorous, not so many applications </a:t>
            </a:r>
            <a:br/>
          </a:p>
          <a:p>
            <a:pPr marL="380160" indent="-380160" defTabSz="1755647">
              <a:defRPr sz="3455"/>
            </a:pPr>
            <a:r>
              <a:t>M Utsuro &amp; V. K. Ignatovich, Handbook of Neutron Optics, Wiley-VCH 2010</a:t>
            </a:r>
            <a:br/>
            <a:r>
              <a:t>Very complete with many applications </a:t>
            </a:r>
            <a:br/>
          </a:p>
          <a:p>
            <a:pPr marL="380160" indent="-380160" defTabSz="1755647">
              <a:defRPr sz="3455"/>
            </a:pPr>
            <a:r>
              <a:t>R. Golub et al, Ultra-Cold Neutrons, IOP Publishing 1991</a:t>
            </a:r>
            <a:br/>
            <a:r>
              <a:t>Introduction interactions neutrons – matter </a:t>
            </a:r>
            <a:br/>
          </a:p>
          <a:p>
            <a:pPr marL="380160" indent="-380160" defTabSz="1755647">
              <a:defRPr sz="3455"/>
            </a:pPr>
            <a:r>
              <a:t>A.-J. Dianoux &amp; G. Lander (eds.), Neutron Data Booklet, Institut Laue Langevin 2003</a:t>
            </a:r>
            <a:br/>
            <a:r>
              <a:t>Compact overview and formulas</a:t>
            </a:r>
            <a:br/>
            <a:r>
              <a:t>Download: </a:t>
            </a:r>
            <a:br/>
            <a:r>
              <a:rPr u="sng">
                <a:solidFill>
                  <a:srgbClr val="2F3EEA"/>
                </a:solidFill>
                <a:uFill>
                  <a:solidFill>
                    <a:srgbClr val="2F3EEA"/>
                  </a:solidFill>
                </a:uFill>
                <a:hlinkClick r:id="rId2" invalidUrl="" action="" tgtFrame="" tooltip="" history="1" highlightClick="0" endSnd="0"/>
              </a:rPr>
              <a:t>https://www.ill.eu/fileadmin/user_upload/ILL/1_About_ILL/Documentation/NeutronDataBooklet.pdf</a:t>
            </a:r>
          </a:p>
        </p:txBody>
      </p:sp>
      <p:sp>
        <p:nvSpPr>
          <p:cNvPr id="5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hank you!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591" name="Questions?…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/>
          <a:lstStyle/>
          <a:p>
            <a:pPr marL="396000" indent="-396000">
              <a:defRPr sz="5400"/>
            </a:pPr>
          </a:p>
          <a:p>
            <a:pPr marL="396000" indent="-396000">
              <a:defRPr sz="5400"/>
            </a:pPr>
          </a:p>
          <a:p>
            <a:pPr marL="396000" indent="-396000">
              <a:defRPr sz="5400"/>
            </a:pPr>
          </a:p>
          <a:p>
            <a:pPr marL="396000" indent="-396000">
              <a:defRPr sz="5400"/>
            </a:pPr>
          </a:p>
          <a:p>
            <a:pPr marL="396000" indent="-396000">
              <a:defRPr sz="5400"/>
            </a:pPr>
            <a:r>
              <a:t>Questions?</a:t>
            </a:r>
          </a:p>
          <a:p>
            <a:pPr marL="396000" indent="-396000">
              <a:defRPr sz="5400"/>
            </a:pPr>
          </a:p>
          <a:p>
            <a:pPr marL="396000" indent="-396000">
              <a:defRPr sz="5400"/>
            </a:pPr>
            <a:r>
              <a:t>McStas talk and demo after the coffee break…</a:t>
            </a:r>
          </a:p>
        </p:txBody>
      </p:sp>
      <p:sp>
        <p:nvSpPr>
          <p:cNvPr id="5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Optical properties - slow neutrons vs. l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Optical properties - slow neutrons vs. light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0840" y="2947078"/>
            <a:ext cx="14284427" cy="10022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Optical properties - slow neutrons vs. l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Optical properties - slow neutrons vs. light</a:t>
            </a:r>
          </a:p>
        </p:txBody>
      </p:sp>
      <p:sp>
        <p:nvSpPr>
          <p:cNvPr id="262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0840" y="2947078"/>
            <a:ext cx="14284427" cy="10022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kisspng-bracket-computer-icons-clip-art-bracket-5abf7bc62eb940.5677718415224985021914.png" descr="kisspng-bracket-computer-icons-clip-art-bracket-5abf7bc62eb940.5677718415224985021914.png"/>
          <p:cNvPicPr>
            <a:picLocks noChangeAspect="1"/>
          </p:cNvPicPr>
          <p:nvPr/>
        </p:nvPicPr>
        <p:blipFill>
          <a:blip r:embed="rId3">
            <a:extLst/>
          </a:blip>
          <a:srcRect l="0" t="0" r="51377" b="0"/>
          <a:stretch>
            <a:fillRect/>
          </a:stretch>
        </p:blipFill>
        <p:spPr>
          <a:xfrm rot="10800000">
            <a:off x="18646529" y="5827983"/>
            <a:ext cx="1524331" cy="3692693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Neutrons are scarce, but we have a chance to transport them"/>
          <p:cNvSpPr/>
          <p:nvPr/>
        </p:nvSpPr>
        <p:spPr>
          <a:xfrm>
            <a:off x="20193000" y="6475304"/>
            <a:ext cx="3849490" cy="2391570"/>
          </a:xfrm>
          <a:prstGeom prst="roundRect">
            <a:avLst>
              <a:gd name="adj" fmla="val 15931"/>
            </a:avLst>
          </a:prstGeom>
          <a:solidFill>
            <a:srgbClr val="FFFFFF"/>
          </a:solidFill>
          <a:ln w="50800">
            <a:solidFill>
              <a:srgbClr val="99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3599" tIns="93599" rIns="93599" bIns="93599" anchor="ctr"/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Neutrons are scarce, but we have a chance to transport them</a:t>
            </a:r>
          </a:p>
        </p:txBody>
      </p:sp>
      <p:pic>
        <p:nvPicPr>
          <p:cNvPr id="266" name="kisspng-bracket-computer-icons-clip-art-bracket-5abf7bc62eb940.5677718415224985021914.png" descr="kisspng-bracket-computer-icons-clip-art-bracket-5abf7bc62eb940.5677718415224985021914.png"/>
          <p:cNvPicPr>
            <a:picLocks noChangeAspect="0"/>
          </p:cNvPicPr>
          <p:nvPr/>
        </p:nvPicPr>
        <p:blipFill>
          <a:blip r:embed="rId3">
            <a:extLst/>
          </a:blip>
          <a:srcRect l="0" t="0" r="51377" b="0"/>
          <a:stretch>
            <a:fillRect/>
          </a:stretch>
        </p:blipFill>
        <p:spPr>
          <a:xfrm rot="10800000">
            <a:off x="18646529" y="3922983"/>
            <a:ext cx="1524331" cy="194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Corresponding to distances and excitations within condensed matter"/>
          <p:cNvSpPr/>
          <p:nvPr/>
        </p:nvSpPr>
        <p:spPr>
          <a:xfrm>
            <a:off x="20193000" y="3427304"/>
            <a:ext cx="3849490" cy="2391570"/>
          </a:xfrm>
          <a:prstGeom prst="roundRect">
            <a:avLst>
              <a:gd name="adj" fmla="val 15931"/>
            </a:avLst>
          </a:prstGeom>
          <a:solidFill>
            <a:srgbClr val="FFFFFF"/>
          </a:solidFill>
          <a:ln w="50800">
            <a:solidFill>
              <a:srgbClr val="99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3599" tIns="93599" rIns="93599" bIns="93599" anchor="ctr"/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Corresponding to distances and excitations within condensed matter</a:t>
            </a:r>
          </a:p>
        </p:txBody>
      </p:sp>
      <p:sp>
        <p:nvSpPr>
          <p:cNvPr id="268" name="Light Bulb"/>
          <p:cNvSpPr/>
          <p:nvPr/>
        </p:nvSpPr>
        <p:spPr>
          <a:xfrm>
            <a:off x="20699555" y="10451754"/>
            <a:ext cx="727223" cy="1260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9" name="Atom"/>
          <p:cNvSpPr/>
          <p:nvPr/>
        </p:nvSpPr>
        <p:spPr>
          <a:xfrm>
            <a:off x="21721505" y="10347423"/>
            <a:ext cx="1304701" cy="1469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6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52" r="0" b="0"/>
          <a:stretch>
            <a:fillRect/>
          </a:stretch>
        </p:blipFill>
        <p:spPr>
          <a:xfrm>
            <a:off x="3045489" y="1866974"/>
            <a:ext cx="18293022" cy="1074802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164" r="0" b="0"/>
          <a:stretch>
            <a:fillRect/>
          </a:stretch>
        </p:blipFill>
        <p:spPr>
          <a:xfrm>
            <a:off x="3050420" y="1807757"/>
            <a:ext cx="18283160" cy="1081069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148" r="0" b="0"/>
          <a:stretch>
            <a:fillRect/>
          </a:stretch>
        </p:blipFill>
        <p:spPr>
          <a:xfrm>
            <a:off x="3048266" y="2273330"/>
            <a:ext cx="18287469" cy="1033684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281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